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60" r:id="rId7"/>
    <p:sldId id="272" r:id="rId8"/>
    <p:sldId id="264" r:id="rId9"/>
    <p:sldId id="275" r:id="rId10"/>
    <p:sldId id="273" r:id="rId11"/>
    <p:sldId id="274" r:id="rId12"/>
    <p:sldId id="265" r:id="rId13"/>
    <p:sldId id="276" r:id="rId14"/>
    <p:sldId id="267" r:id="rId15"/>
    <p:sldId id="268" r:id="rId16"/>
    <p:sldId id="269" r:id="rId17"/>
    <p:sldId id="270" r:id="rId18"/>
    <p:sldId id="271" r:id="rId19"/>
    <p:sldId id="27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purl.oclc.org/ooxml/drawingml/main" xmlns:r="http://purl.oclc.org/ooxml/officeDocument/relationships" xmlns:p1510="http://schemas.microsoft.com/office/powerpoint/2015/10/main">
  <p1510:revLst>
    <p1510:client id="{89B82740-65A9-41E0-9BF5-5144B8E5726A}" v="2119" dt="2022-12-12T14:44:48.864"/>
  </p1510:revLst>
</p1510:revInfo>
</file>

<file path=ppt/tableStyles.xml><?xml version="1.0" encoding="utf-8"?>
<a:tblStyleLst xmlns:a="http://purl.oclc.org/ooxml/drawingml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62%"/>
    <p:restoredTop sz="94.66%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schemas.microsoft.com/office/2015/10/relationships/revisionInfo" Target="revisionInfo.xml"/><Relationship Id="rId3" Type="http://purl.oclc.org/ooxml/officeDocument/relationships/slide" Target="slides/slide2.xml"/><Relationship Id="rId21" Type="http://purl.oclc.org/ooxml/officeDocument/relationships/presProps" Target="presProp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schemas.microsoft.com/office/2016/11/relationships/changesInfo" Target="changesInfos/changesInfo1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tableStyles" Target="tableStyle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theme" Target="theme/theme1.xml"/><Relationship Id="rId10" Type="http://purl.oclc.org/ooxml/officeDocument/relationships/slide" Target="slides/slide9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viewProps" Target="viewProps.xml"/></Relationships>
</file>

<file path=ppt/changesInfos/changesInfo1.xml><?xml version="1.0" encoding="utf-8"?>
<pc:chgInfo xmlns:a="http://purl.oclc.org/ooxml/drawingml/main" xmlns:r="http://purl.oclc.org/ooxml/officeDocument/relationships" xmlns:ac="http://schemas.microsoft.com/office/drawing/2013/main/command" xmlns:pc="http://schemas.microsoft.com/office/powerpoint/2013/main/command">
  <pc:docChgLst>
    <pc:chgData name="Pierre Billaud" userId="d7cefe3f24ac1639" providerId="Windows Live" clId="Web-{89B82740-65A9-41E0-9BF5-5144B8E5726A}"/>
    <pc:docChg chg="addSld delSld modSld">
      <pc:chgData name="Pierre Billaud" userId="d7cefe3f24ac1639" providerId="Windows Live" clId="Web-{89B82740-65A9-41E0-9BF5-5144B8E5726A}" dt="2022-12-12T14:44:48.864" v="2020" actId="20577"/>
      <pc:docMkLst>
        <pc:docMk/>
      </pc:docMkLst>
      <pc:sldChg chg="modSp">
        <pc:chgData name="Pierre Billaud" userId="d7cefe3f24ac1639" providerId="Windows Live" clId="Web-{89B82740-65A9-41E0-9BF5-5144B8E5726A}" dt="2022-12-12T14:44:48.864" v="2020" actId="20577"/>
        <pc:sldMkLst>
          <pc:docMk/>
          <pc:sldMk cId="0" sldId="260"/>
        </pc:sldMkLst>
        <pc:spChg chg="mod">
          <ac:chgData name="Pierre Billaud" userId="d7cefe3f24ac1639" providerId="Windows Live" clId="Web-{89B82740-65A9-41E0-9BF5-5144B8E5726A}" dt="2022-12-12T14:44:48.864" v="2020" actId="20577"/>
          <ac:spMkLst>
            <pc:docMk/>
            <pc:sldMk cId="0" sldId="260"/>
            <ac:spMk id="12" creationId="{DDD76478-F0F3-CF52-7847-53BE8762B5B7}"/>
          </ac:spMkLst>
        </pc:spChg>
      </pc:sldChg>
      <pc:sldChg chg="addSp delSp modSp">
        <pc:chgData name="Pierre Billaud" userId="d7cefe3f24ac1639" providerId="Windows Live" clId="Web-{89B82740-65A9-41E0-9BF5-5144B8E5726A}" dt="2022-12-12T13:47:43.662" v="1061" actId="1076"/>
        <pc:sldMkLst>
          <pc:docMk/>
          <pc:sldMk cId="713444796" sldId="265"/>
        </pc:sldMkLst>
        <pc:spChg chg="mod">
          <ac:chgData name="Pierre Billaud" userId="d7cefe3f24ac1639" providerId="Windows Live" clId="Web-{89B82740-65A9-41E0-9BF5-5144B8E5726A}" dt="2022-12-12T13:41:02.319" v="1032" actId="14100"/>
          <ac:spMkLst>
            <pc:docMk/>
            <pc:sldMk cId="713444796" sldId="265"/>
            <ac:spMk id="2" creationId="{94705340-E655-69B8-7816-37CE491F13C4}"/>
          </ac:spMkLst>
        </pc:spChg>
        <pc:spChg chg="add del mod">
          <ac:chgData name="Pierre Billaud" userId="d7cefe3f24ac1639" providerId="Windows Live" clId="Web-{89B82740-65A9-41E0-9BF5-5144B8E5726A}" dt="2022-12-12T13:18:34.551" v="116"/>
          <ac:spMkLst>
            <pc:docMk/>
            <pc:sldMk cId="713444796" sldId="265"/>
            <ac:spMk id="3" creationId="{D0F3C290-A009-1BEB-F4E4-805784E881B9}"/>
          </ac:spMkLst>
        </pc:spChg>
        <pc:spChg chg="mod">
          <ac:chgData name="Pierre Billaud" userId="d7cefe3f24ac1639" providerId="Windows Live" clId="Web-{89B82740-65A9-41E0-9BF5-5144B8E5726A}" dt="2022-12-12T13:44:14.935" v="1035" actId="20577"/>
          <ac:spMkLst>
            <pc:docMk/>
            <pc:sldMk cId="713444796" sldId="265"/>
            <ac:spMk id="4" creationId="{CAB99C2A-1DF6-3D02-F59D-457B46A1C987}"/>
          </ac:spMkLst>
        </pc:spChg>
        <pc:spChg chg="add mod">
          <ac:chgData name="Pierre Billaud" userId="d7cefe3f24ac1639" providerId="Windows Live" clId="Web-{89B82740-65A9-41E0-9BF5-5144B8E5726A}" dt="2022-12-12T13:47:43.662" v="1061" actId="1076"/>
          <ac:spMkLst>
            <pc:docMk/>
            <pc:sldMk cId="713444796" sldId="265"/>
            <ac:spMk id="13" creationId="{7A4572D6-2B95-B82D-B7AF-09A7D5E6FB8D}"/>
          </ac:spMkLst>
        </pc:spChg>
        <pc:graphicFrameChg chg="add mod modGraphic">
          <ac:chgData name="Pierre Billaud" userId="d7cefe3f24ac1639" providerId="Windows Live" clId="Web-{89B82740-65A9-41E0-9BF5-5144B8E5726A}" dt="2022-12-12T13:45:09.640" v="1037"/>
          <ac:graphicFrameMkLst>
            <pc:docMk/>
            <pc:sldMk cId="713444796" sldId="265"/>
            <ac:graphicFrameMk id="5" creationId="{EC71A8DB-47F4-0AAA-129A-91CDEE043BD2}"/>
          </ac:graphicFrameMkLst>
        </pc:graphicFrameChg>
        <pc:graphicFrameChg chg="add mod modGraphic">
          <ac:chgData name="Pierre Billaud" userId="d7cefe3f24ac1639" providerId="Windows Live" clId="Web-{89B82740-65A9-41E0-9BF5-5144B8E5726A}" dt="2022-12-12T13:45:23.344" v="1041"/>
          <ac:graphicFrameMkLst>
            <pc:docMk/>
            <pc:sldMk cId="713444796" sldId="265"/>
            <ac:graphicFrameMk id="10" creationId="{B0B67F1C-80F1-FA19-7A28-5FD04F46ED73}"/>
          </ac:graphicFrameMkLst>
        </pc:graphicFrameChg>
        <pc:graphicFrameChg chg="add del mod modGraphic">
          <ac:chgData name="Pierre Billaud" userId="d7cefe3f24ac1639" providerId="Windows Live" clId="Web-{89B82740-65A9-41E0-9BF5-5144B8E5726A}" dt="2022-12-12T13:46:42.816" v="1058"/>
          <ac:graphicFrameMkLst>
            <pc:docMk/>
            <pc:sldMk cId="713444796" sldId="265"/>
            <ac:graphicFrameMk id="16" creationId="{4B01AA44-5E50-3B0F-40D2-5C40488B146D}"/>
          </ac:graphicFrameMkLst>
        </pc:graphicFrameChg>
        <pc:cxnChg chg="add mod">
          <ac:chgData name="Pierre Billaud" userId="d7cefe3f24ac1639" providerId="Windows Live" clId="Web-{89B82740-65A9-41E0-9BF5-5144B8E5726A}" dt="2022-12-12T13:40:56.834" v="1031" actId="1076"/>
          <ac:cxnSpMkLst>
            <pc:docMk/>
            <pc:sldMk cId="713444796" sldId="265"/>
            <ac:cxnSpMk id="11" creationId="{F13D4709-E0DC-1CE9-9B8B-6039BB536DD4}"/>
          </ac:cxnSpMkLst>
        </pc:cxnChg>
        <pc:cxnChg chg="add mod">
          <ac:chgData name="Pierre Billaud" userId="d7cefe3f24ac1639" providerId="Windows Live" clId="Web-{89B82740-65A9-41E0-9BF5-5144B8E5726A}" dt="2022-12-12T13:40:51.147" v="1029" actId="1076"/>
          <ac:cxnSpMkLst>
            <pc:docMk/>
            <pc:sldMk cId="713444796" sldId="265"/>
            <ac:cxnSpMk id="12" creationId="{CC5A6399-DD50-B9A2-3A53-D9BFADB90D40}"/>
          </ac:cxnSpMkLst>
        </pc:cxnChg>
        <pc:cxnChg chg="add del mod">
          <ac:chgData name="Pierre Billaud" userId="d7cefe3f24ac1639" providerId="Windows Live" clId="Web-{89B82740-65A9-41E0-9BF5-5144B8E5726A}" dt="2022-12-12T13:46:45.659" v="1059"/>
          <ac:cxnSpMkLst>
            <pc:docMk/>
            <pc:sldMk cId="713444796" sldId="265"/>
            <ac:cxnSpMk id="14" creationId="{2C067EDA-158C-618D-55F2-29B0917515FE}"/>
          </ac:cxnSpMkLst>
        </pc:cxnChg>
        <pc:cxnChg chg="add del mod">
          <ac:chgData name="Pierre Billaud" userId="d7cefe3f24ac1639" providerId="Windows Live" clId="Web-{89B82740-65A9-41E0-9BF5-5144B8E5726A}" dt="2022-12-12T13:46:28.940" v="1053"/>
          <ac:cxnSpMkLst>
            <pc:docMk/>
            <pc:sldMk cId="713444796" sldId="265"/>
            <ac:cxnSpMk id="15" creationId="{FED5D07A-EEC8-F018-2D4E-9876D6E2558C}"/>
          </ac:cxnSpMkLst>
        </pc:cxnChg>
      </pc:sldChg>
      <pc:sldChg chg="del">
        <pc:chgData name="Pierre Billaud" userId="d7cefe3f24ac1639" providerId="Windows Live" clId="Web-{89B82740-65A9-41E0-9BF5-5144B8E5726A}" dt="2022-12-12T13:46:05.658" v="1048"/>
        <pc:sldMkLst>
          <pc:docMk/>
          <pc:sldMk cId="3796251946" sldId="266"/>
        </pc:sldMkLst>
      </pc:sldChg>
      <pc:sldChg chg="addSp modSp">
        <pc:chgData name="Pierre Billaud" userId="d7cefe3f24ac1639" providerId="Windows Live" clId="Web-{89B82740-65A9-41E0-9BF5-5144B8E5726A}" dt="2022-12-12T14:34:37.545" v="1858" actId="20577"/>
        <pc:sldMkLst>
          <pc:docMk/>
          <pc:sldMk cId="390607853" sldId="268"/>
        </pc:sldMkLst>
        <pc:spChg chg="add mod">
          <ac:chgData name="Pierre Billaud" userId="d7cefe3f24ac1639" providerId="Windows Live" clId="Web-{89B82740-65A9-41E0-9BF5-5144B8E5726A}" dt="2022-12-12T14:34:37.545" v="1858" actId="20577"/>
          <ac:spMkLst>
            <pc:docMk/>
            <pc:sldMk cId="390607853" sldId="268"/>
            <ac:spMk id="3" creationId="{E50E3903-681E-AEC9-9468-3EF77BB34988}"/>
          </ac:spMkLst>
        </pc:spChg>
      </pc:sldChg>
      <pc:sldChg chg="modSp">
        <pc:chgData name="Pierre Billaud" userId="d7cefe3f24ac1639" providerId="Windows Live" clId="Web-{89B82740-65A9-41E0-9BF5-5144B8E5726A}" dt="2022-12-12T14:38:48.304" v="1993" actId="20577"/>
        <pc:sldMkLst>
          <pc:docMk/>
          <pc:sldMk cId="291874957" sldId="269"/>
        </pc:sldMkLst>
        <pc:spChg chg="mod">
          <ac:chgData name="Pierre Billaud" userId="d7cefe3f24ac1639" providerId="Windows Live" clId="Web-{89B82740-65A9-41E0-9BF5-5144B8E5726A}" dt="2022-12-12T14:38:48.304" v="1993" actId="20577"/>
          <ac:spMkLst>
            <pc:docMk/>
            <pc:sldMk cId="291874957" sldId="269"/>
            <ac:spMk id="4" creationId="{69753743-3BFE-979E-E2F1-B0568BD56EF1}"/>
          </ac:spMkLst>
        </pc:spChg>
      </pc:sldChg>
      <pc:sldChg chg="new del">
        <pc:chgData name="Pierre Billaud" userId="d7cefe3f24ac1639" providerId="Windows Live" clId="Web-{89B82740-65A9-41E0-9BF5-5144B8E5726A}" dt="2022-12-12T14:04:06.916" v="1212"/>
        <pc:sldMkLst>
          <pc:docMk/>
          <pc:sldMk cId="13592862" sldId="275"/>
        </pc:sldMkLst>
      </pc:sldChg>
      <pc:sldChg chg="addSp delSp modSp add replId">
        <pc:chgData name="Pierre Billaud" userId="d7cefe3f24ac1639" providerId="Windows Live" clId="Web-{89B82740-65A9-41E0-9BF5-5144B8E5726A}" dt="2022-12-12T14:19:06.667" v="1607" actId="14100"/>
        <pc:sldMkLst>
          <pc:docMk/>
          <pc:sldMk cId="4258507730" sldId="275"/>
        </pc:sldMkLst>
        <pc:spChg chg="mod">
          <ac:chgData name="Pierre Billaud" userId="d7cefe3f24ac1639" providerId="Windows Live" clId="Web-{89B82740-65A9-41E0-9BF5-5144B8E5726A}" dt="2022-12-12T14:12:48.935" v="1591" actId="20577"/>
          <ac:spMkLst>
            <pc:docMk/>
            <pc:sldMk cId="4258507730" sldId="275"/>
            <ac:spMk id="2" creationId="{B242BB0B-1089-10F0-827D-F0FEBF9F64C0}"/>
          </ac:spMkLst>
        </pc:spChg>
        <pc:spChg chg="mod">
          <ac:chgData name="Pierre Billaud" userId="d7cefe3f24ac1639" providerId="Windows Live" clId="Web-{89B82740-65A9-41E0-9BF5-5144B8E5726A}" dt="2022-12-12T14:13:10.623" v="1605" actId="20577"/>
          <ac:spMkLst>
            <pc:docMk/>
            <pc:sldMk cId="4258507730" sldId="275"/>
            <ac:spMk id="5" creationId="{48E1C98D-2011-8B4C-4DDE-71D58BF7C628}"/>
          </ac:spMkLst>
        </pc:spChg>
        <pc:picChg chg="add mod">
          <ac:chgData name="Pierre Billaud" userId="d7cefe3f24ac1639" providerId="Windows Live" clId="Web-{89B82740-65A9-41E0-9BF5-5144B8E5726A}" dt="2022-12-12T14:19:06.667" v="1607" actId="14100"/>
          <ac:picMkLst>
            <pc:docMk/>
            <pc:sldMk cId="4258507730" sldId="275"/>
            <ac:picMk id="3" creationId="{79156DE1-49DF-13C8-5D50-6336655B765E}"/>
          </ac:picMkLst>
        </pc:picChg>
        <pc:picChg chg="del">
          <ac:chgData name="Pierre Billaud" userId="d7cefe3f24ac1639" providerId="Windows Live" clId="Web-{89B82740-65A9-41E0-9BF5-5144B8E5726A}" dt="2022-12-12T14:06:48.187" v="1321"/>
          <ac:picMkLst>
            <pc:docMk/>
            <pc:sldMk cId="4258507730" sldId="275"/>
            <ac:picMk id="4" creationId="{E36B70B4-C1EB-CE6D-3FCC-C38BDF684416}"/>
          </ac:picMkLst>
        </pc:picChg>
      </pc:sldChg>
      <pc:sldChg chg="addSp delSp modSp new del">
        <pc:chgData name="Pierre Billaud" userId="d7cefe3f24ac1639" providerId="Windows Live" clId="Web-{89B82740-65A9-41E0-9BF5-5144B8E5726A}" dt="2022-12-12T14:43:18.455" v="2016"/>
        <pc:sldMkLst>
          <pc:docMk/>
          <pc:sldMk cId="2063728750" sldId="276"/>
        </pc:sldMkLst>
        <pc:spChg chg="del">
          <ac:chgData name="Pierre Billaud" userId="d7cefe3f24ac1639" providerId="Windows Live" clId="Web-{89B82740-65A9-41E0-9BF5-5144B8E5726A}" dt="2022-12-12T14:42:34.015" v="2006"/>
          <ac:spMkLst>
            <pc:docMk/>
            <pc:sldMk cId="2063728750" sldId="276"/>
            <ac:spMk id="2" creationId="{740B23D8-2DDE-F720-E586-FACC0102A239}"/>
          </ac:spMkLst>
        </pc:spChg>
        <pc:spChg chg="add del">
          <ac:chgData name="Pierre Billaud" userId="d7cefe3f24ac1639" providerId="Windows Live" clId="Web-{89B82740-65A9-41E0-9BF5-5144B8E5726A}" dt="2022-12-12T14:42:29.797" v="2003"/>
          <ac:spMkLst>
            <pc:docMk/>
            <pc:sldMk cId="2063728750" sldId="276"/>
            <ac:spMk id="5" creationId="{105328A4-7E1E-474F-0FA8-71622B31D497}"/>
          </ac:spMkLst>
        </pc:spChg>
        <pc:spChg chg="add del">
          <ac:chgData name="Pierre Billaud" userId="d7cefe3f24ac1639" providerId="Windows Live" clId="Web-{89B82740-65A9-41E0-9BF5-5144B8E5726A}" dt="2022-12-12T14:42:29.797" v="2005"/>
          <ac:spMkLst>
            <pc:docMk/>
            <pc:sldMk cId="2063728750" sldId="276"/>
            <ac:spMk id="9" creationId="{A00B1022-4145-3FA6-92DA-69D9F480E9D1}"/>
          </ac:spMkLst>
        </pc:spChg>
        <pc:spChg chg="add del">
          <ac:chgData name="Pierre Billaud" userId="d7cefe3f24ac1639" providerId="Windows Live" clId="Web-{89B82740-65A9-41E0-9BF5-5144B8E5726A}" dt="2022-12-12T14:42:24.562" v="1999"/>
          <ac:spMkLst>
            <pc:docMk/>
            <pc:sldMk cId="2063728750" sldId="276"/>
            <ac:spMk id="11" creationId="{DA5D4004-A829-BECC-E223-AC5FDAE16089}"/>
          </ac:spMkLst>
        </pc:spChg>
        <pc:spChg chg="add mod">
          <ac:chgData name="Pierre Billaud" userId="d7cefe3f24ac1639" providerId="Windows Live" clId="Web-{89B82740-65A9-41E0-9BF5-5144B8E5726A}" dt="2022-12-12T14:42:52.126" v="2015" actId="20577"/>
          <ac:spMkLst>
            <pc:docMk/>
            <pc:sldMk cId="2063728750" sldId="276"/>
            <ac:spMk id="13" creationId="{E80CCFBA-594B-D338-27EE-EFC0D1B42CE5}"/>
          </ac:spMkLst>
        </pc:spChg>
        <pc:picChg chg="add del">
          <ac:chgData name="Pierre Billaud" userId="d7cefe3f24ac1639" providerId="Windows Live" clId="Web-{89B82740-65A9-41E0-9BF5-5144B8E5726A}" dt="2022-12-12T14:42:29.797" v="2004"/>
          <ac:picMkLst>
            <pc:docMk/>
            <pc:sldMk cId="2063728750" sldId="276"/>
            <ac:picMk id="7" creationId="{9C1E4FA9-EE3D-61B7-40F3-B2848147D6A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6CB6-6893-D87B-6B7D-DFCCF564A9E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077ED8-8E8F-A87C-EACE-61496DD211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8A889-88FB-0303-3B53-C573B031C9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5CC2CE-70F2-4651-AF2F-4D58E1503135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FB48EB-D765-9F85-F091-892A95C60D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06A8CB-74DD-3EEC-3D37-9134F13BF8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335152-3273-46BA-AF27-B6FB6FE0658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4907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C0ACE-7CF8-47F0-9C9A-22EB577B52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603C9A-9CC3-DF98-1301-CC811F6DB1B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14B2D1-FD5B-7904-D318-EF21DB73E4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9D8343-F448-44EB-A450-C209B42C30B4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4C6A18-44BA-5564-ABCB-88C5561155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20C2D8-9873-D383-9F0B-166200D3B7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A96FD7-A806-4939-AD5D-0DC79083DF3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187259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022E5AB-79A7-81CE-4B55-DF4669DDA45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5B10C9-4F96-4C89-AC97-01972109F68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F2F398-36DC-D1A6-4108-AF2A752C8DC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92C092-0C72-4CB6-A095-D4E356BA77FF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40C1C3-792A-4871-BD1F-686CEBCADA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54D52E-F701-8F00-BB61-CF6A34CA17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243AFC-556F-4D9D-8E50-39EADC5A036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86170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C70263-CFAD-F493-1D8A-49EAE3D416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0CA3A3-219B-B7B4-DAA0-D5859C8F0A9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97065C-C04B-2B3A-EE52-38F1E201B2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B2342E-C143-45B5-A332-902046C0A055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68989-6E32-6D6F-6086-886A86BE5E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35C4F5-29E3-36B0-8A6A-5BEA6BB888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F0CC30-9CA7-499E-AD51-3FC9E2B1AD5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7398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F155E1-16A2-9A03-F5DF-1CC4C9C9C4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1AB104-DA8C-7C55-7DDA-2D7ACE2BB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FF937F-E5A9-87F1-4546-E127F3D57CC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E5A3EA-141C-40F7-90D1-C2EA37F8C31F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DB5F4-CCC8-49A2-690F-1C8E6F0F0A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588C9C-F1EC-3E7F-1E40-B5D415DBB3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3A8862-DCEE-4F97-9768-A9E77D63C3B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424394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FDEC8-D0C2-4D11-AE78-5650C63D5E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5F82A7-3BB9-E05F-82D1-DE7FA5AA5E0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068223-8071-3781-7A06-D0B0E56CDBD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76042-8EF4-AFA6-9EBF-E1E188E6D8E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EAFB46-D1CD-46BE-9AA8-0C281AA832BF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A3A829-D0A7-8A18-4DAD-1DF57D0082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456C59-29AC-EA8C-9872-BABEA38D3D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94988F-5E16-4FB4-9E07-542D8940495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84486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947EF-E3EF-F6A3-A8F0-65ABBFD8C0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003BEA-8407-BF0B-CFB9-2EC40A6D36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9D421D-2B20-0C09-5E3D-2A2E9E9E890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7C016E-1BFA-5D50-0AB6-4E94976239A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61A30B-A4A0-D585-B307-F077CD211EB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83DE3D1-66F0-63A1-3D15-13A7FD5592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369313-3DC1-4359-8A50-7872C4FCB74F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A83C16-8485-7AE6-3B34-3977F3D3B3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C2B2FB-4149-D306-7FBF-4C83BDCAD4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BE6D62-AACA-44A5-8004-57245138B60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84745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E8C031-A398-D868-2AC7-4E496D0D22F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0E3704-15E3-FF3C-9A29-955FC71FB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7CE052-F31B-4A48-AAC2-205A838ABC05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63784B-AC3B-D1F8-FDBE-512F48F756B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8B3ED0-117F-CF76-2004-153307D7F7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29A1DF-67BB-443E-898E-1888C4E6539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528564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7227CA-2375-3843-7BB0-AFFBF45423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EB6665-2659-4FEE-9479-AB6B6B018D00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E5247A-64C1-F04E-8E13-A1FC8C8DCF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F44D3-9801-D4DB-5783-5187D749DE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759A23-A126-43E3-A570-4554D436EF5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918127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63B386-49E8-0FC7-D2EE-3F6F6C94AB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F8AC28-9594-0D2D-859D-51D4EE3A5F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880CAB-FCFC-1B38-4B40-6BA805965E9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97A5BC-91CB-982C-8B30-54A8B46C28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D74E24-DDA8-4B0F-AE83-8892B3C9CFB8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B94F9F-EB23-312A-5909-19D4EB0296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C9031-1AC7-7963-CD0E-358F14F4D7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1A290E-EDD2-43D1-A955-1F2946904E9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900922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4BE155-2A67-13C2-A845-50E329657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7F8B62-DC30-C6C0-92BF-0DDC2CE6938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15271C-55FA-DB80-5503-7000583A03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E2D975-0CD1-BA93-91BE-8EFA2FB596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85AC05-7942-4CE0-93E5-7C8580B903E2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E9B74E-C52C-BEE4-D8F0-ABE71BC593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137AA9-EF35-B4D8-DD73-DE7FFA1142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73F9F7-2D0B-4391-8227-E0CFA123C98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35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8663E40-A044-E367-3BAC-F618A7BEF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0FA6CB-A7C5-CA84-02C9-290DDE04C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B2765E-6175-9154-A662-60FADEA6E8D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337B834-E9D7-4BC7-8E57-6A1056C5F78E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41834F-1340-AC00-DA48-7CB87D6F44A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1EB255-CAC4-B43E-FDBF-FA038FD30E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08F9DEF-4510-4F5B-8838-1397CECAF4F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100%"/>
        <a:buFont typeface="Arial" pitchFamily="34"/>
        <a:buChar char="•"/>
        <a:tabLst/>
        <a:defRPr lang="fr-FR" sz="2800" b="0" i="0" u="none" strike="noStrike" kern="1200" cap="none" spc="0" baseline="0%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2400" b="0" i="0" u="none" strike="noStrike" kern="1200" cap="none" spc="0" baseline="0%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2000" b="0" i="0" u="none" strike="noStrike" kern="1200" cap="none" spc="0" baseline="0%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800" b="0" i="0" u="none" strike="noStrike" kern="1200" cap="none" spc="0" baseline="0%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800" b="0" i="0" u="none" strike="noStrike" kern="1200" cap="none" spc="0" baseline="0%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4" Type="http://purl.oclc.org/ooxml/officeDocument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purl.oclc.org/ooxml/officeDocument/relationships/image" Target="../media/image9.png"/><Relationship Id="rId3" Type="http://schemas.microsoft.com/office/2007/relationships/media" Target="../media/media3.mp4"/><Relationship Id="rId7" Type="http://purl.oclc.org/ooxml/officeDocument/relationships/image" Target="../media/image8.png"/><Relationship Id="rId2" Type="http://purl.oclc.org/ooxml/officeDocument/relationships/video" Target="../media/media2.mp4"/><Relationship Id="rId1" Type="http://schemas.microsoft.com/office/2007/relationships/media" Target="../media/media2.mp4"/><Relationship Id="rId6" Type="http://purl.oclc.org/ooxml/officeDocument/relationships/image" Target="../media/image1.png"/><Relationship Id="rId5" Type="http://purl.oclc.org/ooxml/officeDocument/relationships/slideLayout" Target="../slideLayouts/slideLayout2.xml"/><Relationship Id="rId4" Type="http://purl.oclc.org/ooxml/officeDocument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video" Target="../media/media1.mp4"/><Relationship Id="rId1" Type="http://schemas.microsoft.com/office/2007/relationships/media" Target="../media/media1.mp4"/><Relationship Id="rId5" Type="http://purl.oclc.org/ooxml/officeDocument/relationships/image" Target="../media/image5.png"/><Relationship Id="rId4" Type="http://purl.oclc.org/ooxml/officeDocument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59F95-C31E-D621-75A9-47282AE26D03}"/>
              </a:ext>
            </a:extLst>
          </p:cNvPr>
          <p:cNvSpPr/>
          <p:nvPr/>
        </p:nvSpPr>
        <p:spPr>
          <a:xfrm>
            <a:off x="0" y="0"/>
            <a:ext cx="12191999" cy="145073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8D5DEB-9EC8-75C7-8198-994BCA62E0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7" y="2464815"/>
            <a:ext cx="9144000" cy="2387598"/>
          </a:xfrm>
        </p:spPr>
        <p:txBody>
          <a:bodyPr>
            <a:noAutofit/>
          </a:bodyPr>
          <a:lstStyle/>
          <a:p>
            <a:pPr lvl="0"/>
            <a:r>
              <a:rPr lang="fr-FR" sz="4400" dirty="0">
                <a:cs typeface="Calibri Light"/>
              </a:rPr>
              <a:t>Déterminer les effets visuels les plus pertinents pour représenter le sénescence de plantes générées procéduralement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57FED0-A935-632F-A264-89E04447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76" y="324879"/>
            <a:ext cx="2607392" cy="8657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8F574C-555E-0FAB-71D7-CC859C1C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76" y="5006914"/>
            <a:ext cx="2607392" cy="1102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54413C2-D448-56EA-3D65-7A0022313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7" y="4147332"/>
            <a:ext cx="2710668" cy="271066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D0D740F-B443-3F12-BB7D-D6AB9B88DD1F}"/>
              </a:ext>
            </a:extLst>
          </p:cNvPr>
          <p:cNvSpPr txBox="1"/>
          <p:nvPr/>
        </p:nvSpPr>
        <p:spPr>
          <a:xfrm>
            <a:off x="469232" y="215575"/>
            <a:ext cx="6104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Billaud Pierre</a:t>
            </a:r>
          </a:p>
          <a:p>
            <a:pPr algn="l"/>
            <a:r>
              <a:rPr lang="fr-FR" sz="2000" dirty="0">
                <a:cs typeface="Calibri"/>
              </a:rPr>
              <a:t>Mastère IDE Promo 11 </a:t>
            </a:r>
          </a:p>
          <a:p>
            <a:pPr algn="l"/>
            <a:r>
              <a:rPr lang="fr-FR" sz="2000" dirty="0"/>
              <a:t>16/12/2022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Protocole</a:t>
            </a:r>
          </a:p>
        </p:txBody>
      </p:sp>
      <p:pic>
        <p:nvPicPr>
          <p:cNvPr id="5" name="All_animations">
            <a:hlinkClick r:id="" action="ppaction://media"/>
            <a:extLst>
              <a:ext uri="{FF2B5EF4-FFF2-40B4-BE49-F238E27FC236}">
                <a16:creationId xmlns:a16="http://schemas.microsoft.com/office/drawing/2014/main" id="{FD166B9B-0CCB-A261-9CC4-8B04399BD4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" y="2357191"/>
            <a:ext cx="5779736" cy="3020268"/>
          </a:xfrm>
          <a:prstGeom prst="rect">
            <a:avLst/>
          </a:prstGeom>
        </p:spPr>
      </p:pic>
      <p:pic>
        <p:nvPicPr>
          <p:cNvPr id="10" name="Steam_colors">
            <a:hlinkClick r:id="" action="ppaction://media"/>
            <a:extLst>
              <a:ext uri="{FF2B5EF4-FFF2-40B4-BE49-F238E27FC236}">
                <a16:creationId xmlns:a16="http://schemas.microsoft.com/office/drawing/2014/main" id="{984D9C81-4D20-0608-377A-9BD8EBC516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79737" y="2357191"/>
            <a:ext cx="6412263" cy="30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%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Protocole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242BB0B-1089-10F0-827D-F0FEBF9F6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Hypothèses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Effets pris individuellement</a:t>
            </a:r>
          </a:p>
          <a:p>
            <a:pPr lvl="2"/>
            <a:r>
              <a:rPr lang="fr-FR" sz="1200" dirty="0"/>
              <a:t>Le changement de couleur de la tige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sz="1000" dirty="0"/>
              <a:t>Effet le plus représentatif. </a:t>
            </a:r>
          </a:p>
          <a:p>
            <a:pPr lvl="2"/>
            <a:r>
              <a:rPr lang="fr-FR" sz="1200" dirty="0"/>
              <a:t>Affaissement de la tige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sz="1000" dirty="0"/>
              <a:t>Effet le moins représentatif. </a:t>
            </a:r>
          </a:p>
          <a:p>
            <a:pPr marL="800100" lvl="1" indent="-342900">
              <a:buFont typeface="+mj-lt"/>
              <a:buAutoNum type="arabicPeriod"/>
            </a:pPr>
            <a:endParaRPr lang="fr-FR" sz="1600" dirty="0"/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Duos d’effets</a:t>
            </a:r>
          </a:p>
          <a:p>
            <a:pPr lvl="2"/>
            <a:r>
              <a:rPr lang="fr-FR" sz="1200" dirty="0"/>
              <a:t>Le changement de couleur de la tige et le repli des feuilles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sz="1000" dirty="0"/>
              <a:t>Duo d’effets le plus représentatif. </a:t>
            </a:r>
          </a:p>
          <a:p>
            <a:pPr lvl="2"/>
            <a:r>
              <a:rPr lang="fr-FR" sz="1200" dirty="0"/>
              <a:t>Affaissement de la tige et repli des feuilles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sz="1000" dirty="0"/>
              <a:t>Duo d’effets le moins </a:t>
            </a:r>
          </a:p>
          <a:p>
            <a:pPr marL="800100" lvl="1" indent="-342900">
              <a:buFont typeface="+mj-lt"/>
              <a:buAutoNum type="arabicPeriod"/>
            </a:pPr>
            <a:endParaRPr lang="fr-FR" sz="1600" dirty="0"/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Points pas du tout représentatifs</a:t>
            </a:r>
          </a:p>
          <a:p>
            <a:pPr lvl="2"/>
            <a:r>
              <a:rPr lang="fr-FR" sz="1200" dirty="0"/>
              <a:t>Style graphique</a:t>
            </a:r>
          </a:p>
          <a:p>
            <a:pPr lvl="2"/>
            <a:r>
              <a:rPr lang="fr-FR" sz="1200" dirty="0"/>
              <a:t>Modèle de fleur partiel (absence d’organes)</a:t>
            </a:r>
          </a:p>
          <a:p>
            <a:pPr lvl="2"/>
            <a:r>
              <a:rPr lang="fr-FR" sz="1200" dirty="0"/>
              <a:t>Animations étranges (mauvaise propagation)</a:t>
            </a:r>
          </a:p>
        </p:txBody>
      </p:sp>
    </p:spTree>
    <p:extLst>
      <p:ext uri="{BB962C8B-B14F-4D97-AF65-F5344CB8AC3E}">
        <p14:creationId xmlns:p14="http://schemas.microsoft.com/office/powerpoint/2010/main" val="1454031888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Solutions envisagées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AE19BA-D675-1FF0-F75E-6E891E4B07FC}"/>
              </a:ext>
            </a:extLst>
          </p:cNvPr>
          <p:cNvSpPr/>
          <p:nvPr/>
        </p:nvSpPr>
        <p:spPr>
          <a:xfrm>
            <a:off x="1217722" y="1910828"/>
            <a:ext cx="3897759" cy="572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Algorithme intervenant durant la génération procédurale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07A003-2ED4-8E10-D27F-8C98E2799CCA}"/>
              </a:ext>
            </a:extLst>
          </p:cNvPr>
          <p:cNvSpPr/>
          <p:nvPr/>
        </p:nvSpPr>
        <p:spPr>
          <a:xfrm>
            <a:off x="6583812" y="1910828"/>
            <a:ext cx="4907409" cy="572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  <a:cs typeface="Calibri"/>
              </a:rPr>
              <a:t>A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sz="1400" i="1" dirty="0">
                <a:solidFill>
                  <a:schemeClr val="tx1"/>
                </a:solidFill>
                <a:cs typeface="Calibri"/>
              </a:rPr>
              <a:t>posteriori 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de la génération procédurale : </a:t>
            </a:r>
            <a:endParaRPr lang="fr-FR">
              <a:solidFill>
                <a:schemeClr val="tx1"/>
              </a:solidFill>
            </a:endParaRPr>
          </a:p>
          <a:p>
            <a:pPr algn="ctr"/>
            <a:r>
              <a:rPr lang="fr-FR" sz="1400" dirty="0">
                <a:solidFill>
                  <a:schemeClr val="tx1"/>
                </a:solidFill>
                <a:cs typeface="Calibri"/>
              </a:rPr>
              <a:t>(déformation de </a:t>
            </a:r>
            <a:r>
              <a:rPr lang="fr-FR" sz="1400" i="1" dirty="0" err="1">
                <a:solidFill>
                  <a:schemeClr val="tx1"/>
                </a:solidFill>
                <a:cs typeface="Calibri"/>
              </a:rPr>
              <a:t>mesh</a:t>
            </a:r>
            <a:r>
              <a:rPr lang="fr-FR" sz="1400" i="1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et </a:t>
            </a:r>
            <a:r>
              <a:rPr lang="fr-FR" sz="1400" i="1" dirty="0" err="1">
                <a:solidFill>
                  <a:schemeClr val="tx1"/>
                </a:solidFill>
                <a:cs typeface="Calibri"/>
              </a:rPr>
              <a:t>shader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)</a:t>
            </a:r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5" name="Tableau 9">
            <a:extLst>
              <a:ext uri="{FF2B5EF4-FFF2-40B4-BE49-F238E27FC236}">
                <a16:creationId xmlns:a16="http://schemas.microsoft.com/office/drawing/2014/main" id="{0FA44431-CACD-23BC-B754-9F76C763D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01871"/>
              </p:ext>
            </p:extLst>
          </p:nvPr>
        </p:nvGraphicFramePr>
        <p:xfrm>
          <a:off x="485775" y="3116802"/>
          <a:ext cx="5368278" cy="1554480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2684139">
                  <a:extLst>
                    <a:ext uri="{9D8B030D-6E8A-4147-A177-3AD203B41FA5}">
                      <a16:colId xmlns:a16="http://schemas.microsoft.com/office/drawing/2014/main" val="3002234777"/>
                    </a:ext>
                  </a:extLst>
                </a:gridCol>
                <a:gridCol w="2684139">
                  <a:extLst>
                    <a:ext uri="{9D8B030D-6E8A-4147-A177-3AD203B41FA5}">
                      <a16:colId xmlns:a16="http://schemas.microsoft.com/office/drawing/2014/main" val="3156772561"/>
                    </a:ext>
                  </a:extLst>
                </a:gridCol>
              </a:tblGrid>
              <a:tr h="314279">
                <a:tc>
                  <a:txBody>
                    <a:bodyPr/>
                    <a:lstStyle/>
                    <a:p>
                      <a:r>
                        <a:rPr lang="fr-FR" dirty="0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73001"/>
                  </a:ext>
                </a:extLst>
              </a:tr>
              <a:tr h="112478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Réalisme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Tout-en-un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Littérature scientifique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complexe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Pas de certitude (faisabilité)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481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42B0AD7F-D8E5-5E5E-9002-BF6B28FB1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823309"/>
              </p:ext>
            </p:extLst>
          </p:nvPr>
        </p:nvGraphicFramePr>
        <p:xfrm>
          <a:off x="6343650" y="3116802"/>
          <a:ext cx="5339704" cy="1562099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2669852">
                  <a:extLst>
                    <a:ext uri="{9D8B030D-6E8A-4147-A177-3AD203B41FA5}">
                      <a16:colId xmlns:a16="http://schemas.microsoft.com/office/drawing/2014/main" val="3002234777"/>
                    </a:ext>
                  </a:extLst>
                </a:gridCol>
                <a:gridCol w="2669852">
                  <a:extLst>
                    <a:ext uri="{9D8B030D-6E8A-4147-A177-3AD203B41FA5}">
                      <a16:colId xmlns:a16="http://schemas.microsoft.com/office/drawing/2014/main" val="3156772561"/>
                    </a:ext>
                  </a:extLst>
                </a:gridCol>
              </a:tblGrid>
              <a:tr h="368693">
                <a:tc>
                  <a:txBody>
                    <a:bodyPr/>
                    <a:lstStyle/>
                    <a:p>
                      <a:r>
                        <a:rPr lang="fr-FR" dirty="0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73001"/>
                  </a:ext>
                </a:extLst>
              </a:tr>
              <a:tr h="119340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simple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Projets en ligne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Peu d’incertitude (faisabilité)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pas </a:t>
                      </a:r>
                      <a:r>
                        <a:rPr lang="fr-FR" i="1" dirty="0"/>
                        <a:t>naturelle</a:t>
                      </a:r>
                    </a:p>
                    <a:p>
                      <a:pPr marL="0" lvl="0" indent="0">
                        <a:buFont typeface="Arial"/>
                        <a:buNone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4815"/>
                  </a:ext>
                </a:extLst>
              </a:tr>
            </a:tbl>
          </a:graphicData>
        </a:graphic>
      </p:graphicFrame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3A70533-663C-92C8-9DC9-855235F0D333}"/>
              </a:ext>
            </a:extLst>
          </p:cNvPr>
          <p:cNvCxnSpPr>
            <a:cxnSpLocks/>
          </p:cNvCxnSpPr>
          <p:nvPr/>
        </p:nvCxnSpPr>
        <p:spPr>
          <a:xfrm>
            <a:off x="3162300" y="2628900"/>
            <a:ext cx="0" cy="433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6D097E9-CB27-2D95-B9C6-122462FD6038}"/>
              </a:ext>
            </a:extLst>
          </p:cNvPr>
          <p:cNvCxnSpPr>
            <a:cxnSpLocks/>
          </p:cNvCxnSpPr>
          <p:nvPr/>
        </p:nvCxnSpPr>
        <p:spPr>
          <a:xfrm>
            <a:off x="9020175" y="2628900"/>
            <a:ext cx="0" cy="362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44796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Solutions envisagées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05340-E655-69B8-7816-37CE491F13C4}"/>
              </a:ext>
            </a:extLst>
          </p:cNvPr>
          <p:cNvSpPr/>
          <p:nvPr/>
        </p:nvSpPr>
        <p:spPr>
          <a:xfrm>
            <a:off x="1217722" y="1910828"/>
            <a:ext cx="3897759" cy="572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Algorithme intervenant durant la génération procédurale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B99C2A-1DF6-3D02-F59D-457B46A1C987}"/>
              </a:ext>
            </a:extLst>
          </p:cNvPr>
          <p:cNvSpPr/>
          <p:nvPr/>
        </p:nvSpPr>
        <p:spPr>
          <a:xfrm>
            <a:off x="6583812" y="1910828"/>
            <a:ext cx="4907409" cy="572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  <a:cs typeface="Calibri"/>
              </a:rPr>
              <a:t>A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sz="1400" i="1" dirty="0">
                <a:solidFill>
                  <a:schemeClr val="tx1"/>
                </a:solidFill>
                <a:cs typeface="Calibri"/>
              </a:rPr>
              <a:t>posteriori 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de la génération procédurale : </a:t>
            </a:r>
            <a:endParaRPr lang="fr-FR">
              <a:solidFill>
                <a:schemeClr val="tx1"/>
              </a:solidFill>
            </a:endParaRPr>
          </a:p>
          <a:p>
            <a:pPr algn="ctr"/>
            <a:r>
              <a:rPr lang="fr-FR" sz="1400" dirty="0">
                <a:solidFill>
                  <a:schemeClr val="tx1"/>
                </a:solidFill>
                <a:cs typeface="Calibri"/>
              </a:rPr>
              <a:t>(déformation de </a:t>
            </a:r>
            <a:r>
              <a:rPr lang="fr-FR" sz="1400" i="1" dirty="0" err="1">
                <a:solidFill>
                  <a:schemeClr val="tx1"/>
                </a:solidFill>
                <a:cs typeface="Calibri"/>
              </a:rPr>
              <a:t>mesh</a:t>
            </a:r>
            <a:r>
              <a:rPr lang="fr-FR" sz="1400" i="1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et </a:t>
            </a:r>
            <a:r>
              <a:rPr lang="fr-FR" sz="1400" i="1" dirty="0" err="1">
                <a:solidFill>
                  <a:schemeClr val="tx1"/>
                </a:solidFill>
                <a:cs typeface="Calibri"/>
              </a:rPr>
              <a:t>shader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)</a:t>
            </a:r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5" name="Tableau 9">
            <a:extLst>
              <a:ext uri="{FF2B5EF4-FFF2-40B4-BE49-F238E27FC236}">
                <a16:creationId xmlns:a16="http://schemas.microsoft.com/office/drawing/2014/main" id="{EC71A8DB-47F4-0AAA-129A-91CDEE043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80973"/>
              </p:ext>
            </p:extLst>
          </p:nvPr>
        </p:nvGraphicFramePr>
        <p:xfrm>
          <a:off x="485775" y="3116802"/>
          <a:ext cx="5368278" cy="1554480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2684139">
                  <a:extLst>
                    <a:ext uri="{9D8B030D-6E8A-4147-A177-3AD203B41FA5}">
                      <a16:colId xmlns:a16="http://schemas.microsoft.com/office/drawing/2014/main" val="3002234777"/>
                    </a:ext>
                  </a:extLst>
                </a:gridCol>
                <a:gridCol w="2684139">
                  <a:extLst>
                    <a:ext uri="{9D8B030D-6E8A-4147-A177-3AD203B41FA5}">
                      <a16:colId xmlns:a16="http://schemas.microsoft.com/office/drawing/2014/main" val="3156772561"/>
                    </a:ext>
                  </a:extLst>
                </a:gridCol>
              </a:tblGrid>
              <a:tr h="314279">
                <a:tc>
                  <a:txBody>
                    <a:bodyPr/>
                    <a:lstStyle/>
                    <a:p>
                      <a:r>
                        <a:rPr lang="fr-FR" dirty="0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73001"/>
                  </a:ext>
                </a:extLst>
              </a:tr>
              <a:tr h="112478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Réalisme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Tout-en-un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Littérature scientifique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complexe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Pas de certitude (faisabilité)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4815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B0B67F1C-80F1-FA19-7A28-5FD04F46E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589308"/>
              </p:ext>
            </p:extLst>
          </p:nvPr>
        </p:nvGraphicFramePr>
        <p:xfrm>
          <a:off x="6343650" y="3116802"/>
          <a:ext cx="5339704" cy="1562099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2669852">
                  <a:extLst>
                    <a:ext uri="{9D8B030D-6E8A-4147-A177-3AD203B41FA5}">
                      <a16:colId xmlns:a16="http://schemas.microsoft.com/office/drawing/2014/main" val="3002234777"/>
                    </a:ext>
                  </a:extLst>
                </a:gridCol>
                <a:gridCol w="2669852">
                  <a:extLst>
                    <a:ext uri="{9D8B030D-6E8A-4147-A177-3AD203B41FA5}">
                      <a16:colId xmlns:a16="http://schemas.microsoft.com/office/drawing/2014/main" val="3156772561"/>
                    </a:ext>
                  </a:extLst>
                </a:gridCol>
              </a:tblGrid>
              <a:tr h="368693">
                <a:tc>
                  <a:txBody>
                    <a:bodyPr/>
                    <a:lstStyle/>
                    <a:p>
                      <a:r>
                        <a:rPr lang="fr-FR" dirty="0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73001"/>
                  </a:ext>
                </a:extLst>
              </a:tr>
              <a:tr h="119340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simple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Projets en ligne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Peu d’incertitude (faisabilité)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pas </a:t>
                      </a:r>
                      <a:r>
                        <a:rPr lang="fr-FR" i="1" dirty="0"/>
                        <a:t>naturelle</a:t>
                      </a:r>
                    </a:p>
                    <a:p>
                      <a:pPr marL="0" lvl="0" indent="0">
                        <a:buFont typeface="Arial"/>
                        <a:buNone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4815"/>
                  </a:ext>
                </a:extLst>
              </a:tr>
            </a:tbl>
          </a:graphicData>
        </a:graphic>
      </p:graphicFrame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13D4709-E0DC-1CE9-9B8B-6039BB536DD4}"/>
              </a:ext>
            </a:extLst>
          </p:cNvPr>
          <p:cNvCxnSpPr>
            <a:cxnSpLocks/>
          </p:cNvCxnSpPr>
          <p:nvPr/>
        </p:nvCxnSpPr>
        <p:spPr>
          <a:xfrm>
            <a:off x="3162300" y="2628900"/>
            <a:ext cx="0" cy="433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C5A6399-DD50-B9A2-3A53-D9BFADB90D40}"/>
              </a:ext>
            </a:extLst>
          </p:cNvPr>
          <p:cNvCxnSpPr>
            <a:cxnSpLocks/>
          </p:cNvCxnSpPr>
          <p:nvPr/>
        </p:nvCxnSpPr>
        <p:spPr>
          <a:xfrm>
            <a:off x="9020175" y="2628900"/>
            <a:ext cx="0" cy="362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igne de multiplication 12">
            <a:extLst>
              <a:ext uri="{FF2B5EF4-FFF2-40B4-BE49-F238E27FC236}">
                <a16:creationId xmlns:a16="http://schemas.microsoft.com/office/drawing/2014/main" id="{7A4572D6-2B95-B82D-B7AF-09A7D5E6FB8D}"/>
              </a:ext>
            </a:extLst>
          </p:cNvPr>
          <p:cNvSpPr/>
          <p:nvPr/>
        </p:nvSpPr>
        <p:spPr>
          <a:xfrm>
            <a:off x="2300492" y="5085396"/>
            <a:ext cx="1738844" cy="130537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96F2BB-DF59-D8E1-E8FC-0984EFCCB3D7}"/>
              </a:ext>
            </a:extLst>
          </p:cNvPr>
          <p:cNvSpPr/>
          <p:nvPr/>
        </p:nvSpPr>
        <p:spPr>
          <a:xfrm>
            <a:off x="6343650" y="5220070"/>
            <a:ext cx="5339704" cy="1180730"/>
          </a:xfrm>
          <a:prstGeom prst="rect">
            <a:avLst/>
          </a:prstGeom>
          <a:solidFill>
            <a:schemeClr val="accent6">
              <a:lumMod val="20%"/>
              <a:lumOff val="80%"/>
            </a:schemeClr>
          </a:solidFill>
          <a:ln>
            <a:solidFill>
              <a:schemeClr val="accent6">
                <a:lumMod val="60%"/>
                <a:lumOff val="40%"/>
              </a:schemeClr>
            </a:solidFill>
          </a:ln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6">
                    <a:lumMod val="75%"/>
                  </a:schemeClr>
                </a:solidFill>
              </a:rPr>
              <a:t>Solution la plus sûre et la plus rapide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C73DD50-32B7-0CF9-39E8-127ED0C69F3C}"/>
              </a:ext>
            </a:extLst>
          </p:cNvPr>
          <p:cNvCxnSpPr>
            <a:cxnSpLocks/>
          </p:cNvCxnSpPr>
          <p:nvPr/>
        </p:nvCxnSpPr>
        <p:spPr>
          <a:xfrm>
            <a:off x="9020175" y="4783304"/>
            <a:ext cx="0" cy="362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570808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6F0B9-CBF0-CC8F-4981-B35DD9177CF7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8B47E9-E31F-1760-CA68-25CB4485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04587"/>
            <a:ext cx="10353762" cy="5623087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Entreprise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Rappels</a:t>
            </a:r>
          </a:p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</a:rPr>
              <a:t>Réalisation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Sujet et définitions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État de l’art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Choix des effets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Protocole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Solutions envisagées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Solution choisie</a:t>
            </a:r>
          </a:p>
          <a:p>
            <a:r>
              <a:rPr lang="fr-FR" dirty="0">
                <a:solidFill>
                  <a:schemeClr val="tx1"/>
                </a:solidFill>
              </a:rPr>
              <a:t>Résultats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Etude et analyse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Biais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Conclusion et perspectives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64161F-11A1-4A58-D4BB-3BD02FEE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74034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Résultats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Etude et 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0E3903-681E-AEC9-9468-3EF77BB3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r>
              <a:rPr lang="fr-FR" sz="2000" dirty="0">
                <a:cs typeface="Calibri"/>
              </a:rPr>
              <a:t>Sur 29 personnes</a:t>
            </a:r>
          </a:p>
          <a:p>
            <a:pPr marL="742950" lvl="1" indent="-285750">
              <a:buFont typeface="Wingdings" panose="020B0604020202020204" pitchFamily="34" charset="0"/>
              <a:buChar char="§"/>
            </a:pPr>
            <a:r>
              <a:rPr lang="fr-FR" sz="1600" dirty="0">
                <a:cs typeface="Calibri"/>
              </a:rPr>
              <a:t>Affaissement de la tige</a:t>
            </a:r>
          </a:p>
          <a:p>
            <a:pPr lvl="2">
              <a:buFont typeface="Wingdings" panose="020B0604020202020204" pitchFamily="34" charset="0"/>
              <a:buChar char="Ø"/>
            </a:pPr>
            <a:r>
              <a:rPr lang="fr-FR" sz="1200" dirty="0">
                <a:cs typeface="Calibri"/>
              </a:rPr>
              <a:t>L’animation représentative en moyenne à 1.34 / 5. </a:t>
            </a:r>
            <a:endParaRPr lang="en-US" sz="1200" dirty="0">
              <a:cs typeface="Calibri"/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fr-FR" sz="1200" dirty="0">
                <a:cs typeface="Calibri"/>
              </a:rPr>
              <a:t>10.3%  pensent que la plante meurt lors de l'affaissement de la tige.</a:t>
            </a:r>
            <a:endParaRPr lang="en-US" sz="1200" dirty="0">
              <a:cs typeface="Calibri"/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fr-FR" sz="1200" dirty="0">
                <a:cs typeface="Calibri"/>
              </a:rPr>
              <a:t>15 réponses indiquant des éléments peu représentatifs.</a:t>
            </a:r>
          </a:p>
          <a:p>
            <a:pPr lvl="2">
              <a:buFont typeface="Wingdings" panose="020B0604020202020204" pitchFamily="34" charset="0"/>
              <a:buChar char="Ø"/>
            </a:pPr>
            <a:endParaRPr lang="fr-FR" sz="1200" dirty="0"/>
          </a:p>
          <a:p>
            <a:pPr marL="742950" lvl="1" indent="-285750">
              <a:buFont typeface="Wingdings,Sans-Serif" panose="020B0604020202020204" pitchFamily="34" charset="0"/>
              <a:buChar char="§"/>
            </a:pPr>
            <a:r>
              <a:rPr lang="fr-FR" sz="1600" dirty="0">
                <a:cs typeface="Calibri"/>
              </a:rPr>
              <a:t>Changement de couleur / texture</a:t>
            </a:r>
            <a:endParaRPr lang="en-US" sz="1600" dirty="0">
              <a:cs typeface="Calibri"/>
            </a:endParaRPr>
          </a:p>
          <a:p>
            <a:pPr lvl="2">
              <a:buFont typeface="Wingdings,Sans-Serif" panose="020B0604020202020204" pitchFamily="34" charset="0"/>
              <a:buChar char="Ø"/>
            </a:pPr>
            <a:r>
              <a:rPr lang="fr-FR" sz="1200" dirty="0">
                <a:cs typeface="Calibri"/>
              </a:rPr>
              <a:t>L’animation représentative en moyenne de 2.06 / 5. </a:t>
            </a:r>
            <a:endParaRPr lang="en-US" sz="1200" dirty="0">
              <a:cs typeface="Calibri"/>
            </a:endParaRPr>
          </a:p>
          <a:p>
            <a:pPr lvl="2">
              <a:buFont typeface="Wingdings,Sans-Serif" panose="020B0604020202020204" pitchFamily="34" charset="0"/>
              <a:buChar char="Ø"/>
            </a:pPr>
            <a:r>
              <a:rPr lang="fr-FR" sz="1200" dirty="0">
                <a:cs typeface="Calibri"/>
              </a:rPr>
              <a:t>51.7% pensent que la plante meurt lors du changement de couleur.</a:t>
            </a:r>
            <a:endParaRPr lang="en-US" sz="1200" dirty="0">
              <a:cs typeface="Calibri"/>
            </a:endParaRPr>
          </a:p>
          <a:p>
            <a:pPr lvl="2">
              <a:buFont typeface="Wingdings,Sans-Serif" panose="020B0604020202020204" pitchFamily="34" charset="0"/>
              <a:buChar char="Ø"/>
            </a:pPr>
            <a:r>
              <a:rPr lang="fr-FR" sz="1200" dirty="0">
                <a:cs typeface="Calibri"/>
              </a:rPr>
              <a:t>16 réponses indiquant des éléments peu représentatifs.</a:t>
            </a:r>
            <a:endParaRPr lang="en-US" sz="1200" dirty="0">
              <a:cs typeface="Calibri"/>
            </a:endParaRPr>
          </a:p>
          <a:p>
            <a:pPr lvl="2">
              <a:buFont typeface="Wingdings,Sans-Serif" panose="020B0604020202020204" pitchFamily="34" charset="0"/>
              <a:buChar char="Ø"/>
            </a:pPr>
            <a:endParaRPr lang="fr-FR" sz="1200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Deux hypothèses validées</a:t>
            </a:r>
            <a:endParaRPr lang="fr-FR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>
                <a:cs typeface="Calibri"/>
              </a:rPr>
              <a:t>La dernière hypothèse invalidée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000" dirty="0">
              <a:cs typeface="Calibri"/>
            </a:endParaRPr>
          </a:p>
          <a:p>
            <a:pPr lvl="1" indent="-342900">
              <a:buFont typeface="Wingdings" panose="020B0604020202020204" pitchFamily="34" charset="0"/>
              <a:buChar char="§"/>
            </a:pPr>
            <a:endParaRPr lang="fr-FR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7853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Résultats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Biais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9753743-3BFE-979E-E2F1-B0568BD5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r>
              <a:rPr lang="fr-FR" sz="2000" dirty="0"/>
              <a:t>Biais…</a:t>
            </a: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 de sélection</a:t>
            </a: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Population touchée</a:t>
            </a: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 d’évaluation</a:t>
            </a: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Jugement des animations subjectif (Pas de critère objectif)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fr-FR" sz="1000" dirty="0">
                <a:cs typeface="Calibri"/>
              </a:rPr>
              <a:t>Changement de texture et déformation de la tige (!= nature)</a:t>
            </a: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 de mesure</a:t>
            </a:r>
          </a:p>
          <a:p>
            <a:pPr lvl="2">
              <a:buFont typeface="Wingdings" pitchFamily="34"/>
              <a:buChar char="§"/>
            </a:pPr>
            <a:r>
              <a:rPr lang="fr-FR" sz="1200" dirty="0"/>
              <a:t>Pas d’ordre aléatoire</a:t>
            </a:r>
            <a:endParaRPr lang="fr-FR" sz="1200" dirty="0">
              <a:cs typeface="Calibri"/>
            </a:endParaRP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 de confusion</a:t>
            </a: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Somme des biais </a:t>
            </a:r>
          </a:p>
          <a:p>
            <a:pPr lvl="3">
              <a:buFont typeface="Courier New" pitchFamily="34"/>
              <a:buChar char="o"/>
            </a:pPr>
            <a:r>
              <a:rPr lang="fr-FR" sz="1000" dirty="0">
                <a:cs typeface="Calibri"/>
              </a:rPr>
              <a:t>Ordre des animations</a:t>
            </a:r>
          </a:p>
          <a:p>
            <a:pPr lvl="3">
              <a:buFont typeface="Courier New" pitchFamily="34"/>
              <a:buChar char="o"/>
            </a:pPr>
            <a:r>
              <a:rPr lang="fr-FR" sz="1000" dirty="0">
                <a:cs typeface="Calibri"/>
              </a:rPr>
              <a:t>Description</a:t>
            </a:r>
            <a:endParaRPr lang="fr-FR" sz="1000" dirty="0"/>
          </a:p>
          <a:p>
            <a:pPr lvl="3">
              <a:buFont typeface="Courier New" pitchFamily="34"/>
              <a:buChar char="o"/>
            </a:pPr>
            <a:r>
              <a:rPr lang="fr-FR" sz="1000" dirty="0">
                <a:cs typeface="Calibri"/>
              </a:rPr>
              <a:t>Phrases non neutres</a:t>
            </a: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 de confirmation</a:t>
            </a: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Effets visuels créés de manière subjective</a:t>
            </a:r>
          </a:p>
          <a:p>
            <a:pPr lvl="3">
              <a:buFont typeface="Courier New" pitchFamily="34"/>
              <a:buChar char="o"/>
            </a:pPr>
            <a:r>
              <a:rPr lang="fr-FR" sz="1000" dirty="0">
                <a:cs typeface="Calibri"/>
              </a:rPr>
              <a:t>Modélisation affectée par ma vision</a:t>
            </a:r>
          </a:p>
          <a:p>
            <a:endParaRPr lang="fr-FR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74957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6F0B9-CBF0-CC8F-4981-B35DD9177CF7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8B47E9-E31F-1760-CA68-25CB4485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04587"/>
            <a:ext cx="10353762" cy="5623087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Entreprise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Rappels</a:t>
            </a:r>
          </a:p>
          <a:p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Réalisation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Sujet et définitions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État de l’art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Choix des animations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Protocole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Solutions envisagées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Solution choisie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Résultats</a:t>
            </a:r>
            <a:endParaRPr lang="fr-FR" sz="2200" dirty="0">
              <a:solidFill>
                <a:schemeClr val="bg2">
                  <a:lumMod val="90%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Etude et analyse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Biais</a:t>
            </a:r>
          </a:p>
          <a:p>
            <a:r>
              <a:rPr lang="fr-FR" dirty="0">
                <a:solidFill>
                  <a:schemeClr val="tx1"/>
                </a:solidFill>
              </a:rPr>
              <a:t>Conclusion et perspectives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64161F-11A1-4A58-D4BB-3BD02FEE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0376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Conclusion et perspectives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983B5B-5DD8-4F27-45E0-10618DBAAEEE}"/>
              </a:ext>
            </a:extLst>
          </p:cNvPr>
          <p:cNvSpPr txBox="1"/>
          <p:nvPr/>
        </p:nvSpPr>
        <p:spPr>
          <a:xfrm>
            <a:off x="838199" y="1754932"/>
            <a:ext cx="609895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Pas de réponse définitive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Biais trop nombreux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Nombre de retours trop faibles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dirty="0"/>
              <a:t>Pas de données suffisamment objectives</a:t>
            </a:r>
          </a:p>
          <a:p>
            <a:pPr lvl="1"/>
            <a:endParaRPr lang="fr-FR" sz="1600" dirty="0"/>
          </a:p>
          <a:p>
            <a:r>
              <a:rPr lang="fr-FR" sz="2000" dirty="0"/>
              <a:t>Problématique à résoudre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Réalisation (</a:t>
            </a:r>
            <a:r>
              <a:rPr lang="fr-FR" sz="1600" dirty="0">
                <a:solidFill>
                  <a:schemeClr val="accent6">
                    <a:lumMod val="75%"/>
                  </a:schemeClr>
                </a:solidFill>
              </a:rPr>
              <a:t>Réponse</a:t>
            </a:r>
            <a:r>
              <a:rPr lang="fr-FR" sz="1600" dirty="0"/>
              <a:t>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600" dirty="0"/>
              <a:t>Etat de l’art / solutions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Représentativité (</a:t>
            </a:r>
            <a:r>
              <a:rPr lang="fr-FR" sz="1600" dirty="0">
                <a:solidFill>
                  <a:schemeClr val="accent2">
                    <a:lumMod val="75%"/>
                  </a:schemeClr>
                </a:solidFill>
              </a:rPr>
              <a:t>Réponse partielle mais perspectives</a:t>
            </a:r>
            <a:r>
              <a:rPr lang="fr-FR" sz="1600" dirty="0"/>
              <a:t>)</a:t>
            </a:r>
          </a:p>
          <a:p>
            <a:pPr marL="457200" lvl="1" indent="0">
              <a:buNone/>
            </a:pPr>
            <a:endParaRPr lang="fr-FR" sz="1600" dirty="0"/>
          </a:p>
          <a:p>
            <a:r>
              <a:rPr lang="fr-FR" sz="2000" dirty="0"/>
              <a:t>Avis personnel et discussion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Doutes sur le </a:t>
            </a:r>
            <a:r>
              <a:rPr lang="fr-FR" sz="1600" i="1" dirty="0" err="1"/>
              <a:t>chatbot</a:t>
            </a:r>
            <a:endParaRPr lang="fr-FR" sz="1600" i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dirty="0"/>
              <a:t> Articles scientifiques et réalité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dirty="0"/>
              <a:t> Tests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dirty="0"/>
              <a:t> Sites de vente en ligne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fr-FR" sz="1200" dirty="0"/>
              <a:t> Amazon, </a:t>
            </a:r>
            <a:r>
              <a:rPr lang="fr-FR" sz="1200" dirty="0" err="1"/>
              <a:t>AliExpress</a:t>
            </a:r>
            <a:r>
              <a:rPr lang="fr-FR" sz="1200" dirty="0"/>
              <a:t>, </a:t>
            </a:r>
            <a:r>
              <a:rPr lang="fr-FR" sz="1200" dirty="0" err="1"/>
              <a:t>Ebay</a:t>
            </a:r>
            <a:endParaRPr lang="fr-FR" sz="1200" dirty="0"/>
          </a:p>
          <a:p>
            <a:pPr marL="914400" lvl="2" indent="0">
              <a:buNone/>
            </a:pPr>
            <a:endParaRPr lang="fr-FR" sz="1400" dirty="0"/>
          </a:p>
          <a:p>
            <a:r>
              <a:rPr lang="fr-FR" sz="2000" dirty="0"/>
              <a:t>Utilisation à Atos?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Peu d’intérêt pour le résultat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Intérêt pour le travail de recherche</a:t>
            </a:r>
          </a:p>
        </p:txBody>
      </p:sp>
    </p:spTree>
    <p:extLst>
      <p:ext uri="{BB962C8B-B14F-4D97-AF65-F5344CB8AC3E}">
        <p14:creationId xmlns:p14="http://schemas.microsoft.com/office/powerpoint/2010/main" val="1686770781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5665A4-45A2-BC0C-C4FA-BF92249E1098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08CF4D-8A15-5341-E05D-FFE4B9BBD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E8AF29C-C0B7-3CE2-EF6A-0AB79C7EA70E}"/>
              </a:ext>
            </a:extLst>
          </p:cNvPr>
          <p:cNvSpPr txBox="1">
            <a:spLocks/>
          </p:cNvSpPr>
          <p:nvPr/>
        </p:nvSpPr>
        <p:spPr>
          <a:xfrm>
            <a:off x="919118" y="2943775"/>
            <a:ext cx="10353762" cy="97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/>
            <a:r>
              <a:rPr lang="fr-FR"/>
              <a:t>Merci de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0755568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6F0B9-CBF0-CC8F-4981-B35DD9177CF7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8B47E9-E31F-1760-CA68-25CB4485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04587"/>
            <a:ext cx="10353762" cy="5623087"/>
          </a:xfrm>
        </p:spPr>
        <p:txBody>
          <a:bodyPr>
            <a:normAutofit/>
          </a:bodyPr>
          <a:lstStyle/>
          <a:p>
            <a:r>
              <a:rPr lang="fr-FR" dirty="0">
                <a:cs typeface="Arial" panose="020B0604020202020204" pitchFamily="34" charset="0"/>
              </a:rPr>
              <a:t>Entreprise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cs typeface="Arial" panose="020B0604020202020204" pitchFamily="34" charset="0"/>
              </a:rPr>
              <a:t>Rappels</a:t>
            </a:r>
          </a:p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</a:rPr>
              <a:t>Réalisation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Sujet et définitions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État de l’art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Choix des effets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Protocole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Solutions envisagées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Solution choisie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Résultats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Etude et analyse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Biais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Conclusion et perspectives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64161F-11A1-4A58-D4BB-3BD02FEE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6A836F-C664-958A-D6D0-88C28313A561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7D35D4-26C9-F76D-F3BA-672CBE07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F66C5D-BAAB-4FC9-69CF-C8B98DF8F204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Entreprise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74D154F-DAD1-3DC3-001F-4FD85D488DB0}"/>
              </a:ext>
            </a:extLst>
          </p:cNvPr>
          <p:cNvSpPr txBox="1">
            <a:spLocks/>
          </p:cNvSpPr>
          <p:nvPr/>
        </p:nvSpPr>
        <p:spPr>
          <a:xfrm>
            <a:off x="838199" y="1775156"/>
            <a:ext cx="4428227" cy="4887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85%" lnSpcReduction="20%"/>
          </a:bodyPr>
          <a:lstStyle>
            <a:lvl1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ESN internationale</a:t>
            </a:r>
          </a:p>
          <a:p>
            <a:pPr lvl="1"/>
            <a:r>
              <a:rPr lang="fr-FR" sz="1600" dirty="0"/>
              <a:t>Implantée dans 71 pays</a:t>
            </a:r>
          </a:p>
          <a:p>
            <a:pPr lvl="1"/>
            <a:r>
              <a:rPr lang="fr-FR" sz="1600" dirty="0"/>
              <a:t>112 000 employés</a:t>
            </a:r>
          </a:p>
          <a:p>
            <a:pPr lvl="1"/>
            <a:endParaRPr lang="fr-FR" sz="1600" dirty="0"/>
          </a:p>
          <a:p>
            <a:r>
              <a:rPr lang="fr-FR" sz="2000" dirty="0"/>
              <a:t>Transformation digitale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Conseils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Services numériques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Décarbonation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Sécurité digitale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/>
              <a:t>Clientèle avec des activités variées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800" dirty="0"/>
              <a:t>Grandes entreprises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/>
              <a:t>SNCF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/>
              <a:t>EDF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800" dirty="0"/>
              <a:t>Organismes culturels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/>
              <a:t>JO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700" dirty="0"/>
          </a:p>
          <a:p>
            <a:r>
              <a:rPr lang="fr-FR" sz="2000" dirty="0"/>
              <a:t>Petite équipe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3 personnes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i="1" dirty="0" err="1"/>
              <a:t>Pre-sales</a:t>
            </a:r>
            <a:r>
              <a:rPr lang="fr-FR" sz="1600" dirty="0"/>
              <a:t> / </a:t>
            </a:r>
            <a:r>
              <a:rPr lang="fr-FR" sz="1600" i="1" dirty="0"/>
              <a:t>POC </a:t>
            </a:r>
            <a:r>
              <a:rPr lang="fr-FR" sz="1600" i="1" dirty="0" err="1"/>
              <a:t>Factory</a:t>
            </a:r>
            <a:endParaRPr lang="fr-FR" sz="1600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Choix libre de mon sujet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044DC665-6290-B8F9-0A69-52634A51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Rappels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72FA3A3-E114-F0D1-57A1-57BF555A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07" y="1534406"/>
            <a:ext cx="6063918" cy="431320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3F15A3-5960-5EF9-2E2B-7FC48739BF67}"/>
              </a:ext>
            </a:extLst>
          </p:cNvPr>
          <p:cNvSpPr txBox="1"/>
          <p:nvPr/>
        </p:nvSpPr>
        <p:spPr>
          <a:xfrm>
            <a:off x="5222312" y="5847612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Figure 1 : Récapitulatif des pays dans lesquels Atos est implanté.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6F0B9-CBF0-CC8F-4981-B35DD9177CF7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8B47E9-E31F-1760-CA68-25CB4485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04587"/>
            <a:ext cx="10353762" cy="5623087"/>
          </a:xfrm>
        </p:spPr>
        <p:txBody>
          <a:bodyPr>
            <a:normAutofit lnSpcReduction="10%"/>
          </a:bodyPr>
          <a:lstStyle/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Entreprise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Rappels</a:t>
            </a:r>
          </a:p>
          <a:p>
            <a:r>
              <a:rPr lang="fr-FR" dirty="0">
                <a:solidFill>
                  <a:schemeClr val="tx1"/>
                </a:solidFill>
              </a:rPr>
              <a:t>Réalisation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Sujet et définitions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État de l’art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Choix des effets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Protocole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Solutions envisagées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Solution choisie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Résultats</a:t>
            </a:r>
            <a:endParaRPr lang="fr-FR" sz="2200" dirty="0">
              <a:solidFill>
                <a:schemeClr val="bg2">
                  <a:lumMod val="90%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Etude et analyse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Biais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Conclusion et perspectives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64161F-11A1-4A58-D4BB-3BD02FEE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733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7BE37A-54A4-EFA6-8AAC-84010932D514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A34D01-0AF0-0784-1130-42D79427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524D64F-B9D7-6FFD-FA62-B442E8A0109C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5D9134F-3931-7891-9024-510AE63D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Sujet et définitions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157894-E21E-97A2-E390-40817E54C9D4}"/>
              </a:ext>
            </a:extLst>
          </p:cNvPr>
          <p:cNvSpPr txBox="1"/>
          <p:nvPr/>
        </p:nvSpPr>
        <p:spPr>
          <a:xfrm>
            <a:off x="838200" y="2050002"/>
            <a:ext cx="9273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cs typeface="Calibri Light"/>
              </a:rPr>
              <a:t>Déterminer les </a:t>
            </a:r>
            <a:r>
              <a:rPr lang="fr-FR" sz="1800" b="1" i="1" dirty="0">
                <a:cs typeface="Calibri Light"/>
              </a:rPr>
              <a:t>effets visuels </a:t>
            </a:r>
            <a:r>
              <a:rPr lang="fr-FR" sz="1800" dirty="0">
                <a:cs typeface="Calibri Light"/>
              </a:rPr>
              <a:t>les plus </a:t>
            </a:r>
            <a:r>
              <a:rPr lang="fr-FR" sz="1800" b="1" i="1" dirty="0">
                <a:cs typeface="Calibri Light"/>
              </a:rPr>
              <a:t>pertinents pour représenter </a:t>
            </a:r>
            <a:r>
              <a:rPr lang="fr-FR" sz="1800" dirty="0">
                <a:cs typeface="Calibri Light"/>
              </a:rPr>
              <a:t>le </a:t>
            </a:r>
            <a:r>
              <a:rPr lang="fr-FR" sz="1800" b="1" i="1" dirty="0">
                <a:cs typeface="Calibri Light"/>
              </a:rPr>
              <a:t>sénescence</a:t>
            </a:r>
            <a:r>
              <a:rPr lang="fr-FR" sz="1800" dirty="0">
                <a:cs typeface="Calibri Light"/>
              </a:rPr>
              <a:t> de </a:t>
            </a:r>
            <a:r>
              <a:rPr lang="fr-FR" sz="1800" b="1" i="1" dirty="0">
                <a:cs typeface="Calibri Light"/>
              </a:rPr>
              <a:t>plantes générées procéduralement</a:t>
            </a:r>
            <a:r>
              <a:rPr lang="fr-FR" sz="1800" dirty="0">
                <a:cs typeface="Calibri Light"/>
              </a:rPr>
              <a:t>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9ABAEF-97F3-0FD1-01ED-BCB1D1C7F789}"/>
              </a:ext>
            </a:extLst>
          </p:cNvPr>
          <p:cNvSpPr txBox="1"/>
          <p:nvPr/>
        </p:nvSpPr>
        <p:spPr>
          <a:xfrm>
            <a:off x="838201" y="2925398"/>
            <a:ext cx="609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cs typeface="Calibri Light"/>
              </a:rPr>
              <a:t>Sénescence</a:t>
            </a:r>
            <a:r>
              <a:rPr lang="fr-FR" sz="1800" b="1" i="1" dirty="0">
                <a:cs typeface="Calibri Ligh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 Light"/>
              </a:rPr>
              <a:t>Vieillissement de la plante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010EF81-5ADC-B369-DB0E-F483558F5053}"/>
              </a:ext>
            </a:extLst>
          </p:cNvPr>
          <p:cNvSpPr txBox="1"/>
          <p:nvPr/>
        </p:nvSpPr>
        <p:spPr>
          <a:xfrm>
            <a:off x="838201" y="3836099"/>
            <a:ext cx="92734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cs typeface="Calibri Light"/>
              </a:rPr>
              <a:t>Effets visuels « pertinents pour représenter » </a:t>
            </a:r>
            <a:r>
              <a:rPr lang="fr-FR" sz="1800" dirty="0">
                <a:cs typeface="Calibri Ligh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cs typeface="Calibri Light"/>
              </a:rPr>
              <a:t>L</a:t>
            </a:r>
            <a:r>
              <a:rPr lang="fr-FR" dirty="0">
                <a:cs typeface="Calibri Light"/>
              </a:rPr>
              <a:t>es animations et les aspects de la modélisation d’une plante qui sont les plus représentatifs (de la sénescence). 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B625A86-009F-9259-BDA3-F14C8B22EE02}"/>
              </a:ext>
            </a:extLst>
          </p:cNvPr>
          <p:cNvSpPr txBox="1"/>
          <p:nvPr/>
        </p:nvSpPr>
        <p:spPr>
          <a:xfrm>
            <a:off x="838200" y="5023799"/>
            <a:ext cx="92734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cs typeface="Calibri Light"/>
              </a:rPr>
              <a:t>Plantes générées procéduralement </a:t>
            </a:r>
            <a:r>
              <a:rPr lang="fr-FR" sz="1800" dirty="0">
                <a:cs typeface="Calibri Ligh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cs typeface="Calibri Light"/>
              </a:rPr>
              <a:t>Recouvre toutes les techniques algorithmiques reconnues comme particulièrement adaptées pour modéliser des plantes de manière automatisée (à plus ou moins grande échelle).</a:t>
            </a: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21C56B-28AF-6D81-5E11-901AF156842C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DDED51-D1AD-D6DD-8A96-29447559A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7EA4D55-32DD-F4FC-368B-91BB5D43EA0A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5D23C35-CAD9-749A-ABF2-E91B19E78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Etat de l’art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DD76478-F0F3-CF52-7847-53BE8762B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 fontScale="92.5%" lnSpcReduction="20%"/>
          </a:bodyPr>
          <a:lstStyle/>
          <a:p>
            <a:pPr marL="0" indent="0">
              <a:buNone/>
            </a:pPr>
            <a:r>
              <a:rPr lang="fr-FR" dirty="0"/>
              <a:t>Questions directrices</a:t>
            </a:r>
          </a:p>
          <a:p>
            <a:pPr lvl="1"/>
            <a:r>
              <a:rPr lang="fr-FR" sz="2000" dirty="0"/>
              <a:t>Quels algorithmes de génération procédurale ?</a:t>
            </a:r>
          </a:p>
          <a:p>
            <a:pPr lvl="1"/>
            <a:r>
              <a:rPr lang="fr-FR" sz="2000" dirty="0"/>
              <a:t>Quels algorithmes d’animation ?</a:t>
            </a:r>
          </a:p>
          <a:p>
            <a:pPr lvl="1"/>
            <a:r>
              <a:rPr lang="fr-FR" sz="2000" dirty="0"/>
              <a:t>Quels algorithmes de vieillissement (tout ou partie de la plante) ?</a:t>
            </a:r>
          </a:p>
          <a:p>
            <a:pPr marL="0" indent="0">
              <a:buNone/>
            </a:pPr>
            <a:endParaRPr lang="fr-FR" sz="1800" b="1" dirty="0"/>
          </a:p>
          <a:p>
            <a:pPr marL="0" indent="0">
              <a:buNone/>
            </a:pPr>
            <a:r>
              <a:rPr lang="fr-FR" dirty="0"/>
              <a:t>Recherches</a:t>
            </a:r>
          </a:p>
          <a:p>
            <a:pPr lvl="1"/>
            <a:r>
              <a:rPr lang="fr-FR" sz="2000" dirty="0"/>
              <a:t>Articles scientifiques (</a:t>
            </a:r>
            <a:r>
              <a:rPr lang="fr-FR" sz="2000" i="1" dirty="0"/>
              <a:t>Google Scholar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Projets (</a:t>
            </a:r>
            <a:r>
              <a:rPr lang="fr-FR" sz="2000" i="1" dirty="0"/>
              <a:t>GitHub</a:t>
            </a:r>
            <a:r>
              <a:rPr lang="fr-FR" sz="2000" dirty="0"/>
              <a:t>, </a:t>
            </a:r>
            <a:r>
              <a:rPr lang="fr-FR" sz="2000" i="1" dirty="0" err="1"/>
              <a:t>GitLab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Œuvres artistiques</a:t>
            </a:r>
          </a:p>
          <a:p>
            <a:pPr lvl="1"/>
            <a:endParaRPr lang="fr-FR" sz="2000" dirty="0">
              <a:cs typeface="Calibri"/>
            </a:endParaRPr>
          </a:p>
          <a:p>
            <a:pPr marL="0" indent="0">
              <a:buNone/>
            </a:pPr>
            <a:r>
              <a:rPr lang="fr-FR" sz="2400" dirty="0">
                <a:cs typeface="Calibri"/>
              </a:rPr>
              <a:t>Annexes détaillés</a:t>
            </a:r>
          </a:p>
          <a:p>
            <a:pPr lvl="1"/>
            <a:r>
              <a:rPr lang="fr-FR" sz="2000" dirty="0">
                <a:cs typeface="Calibri"/>
              </a:rPr>
              <a:t>Articles pertinents</a:t>
            </a:r>
          </a:p>
          <a:p>
            <a:pPr lvl="2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Solutions applicables</a:t>
            </a:r>
          </a:p>
          <a:p>
            <a:pPr lvl="2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Nombre de citations (référence académique)</a:t>
            </a:r>
          </a:p>
          <a:p>
            <a:pPr lvl="1"/>
            <a:endParaRPr lang="fr-FR" sz="2000" dirty="0"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Choix des effets</a:t>
            </a:r>
          </a:p>
        </p:txBody>
      </p:sp>
      <p:pic>
        <p:nvPicPr>
          <p:cNvPr id="10" name="Animation Plant">
            <a:hlinkClick r:id="" action="ppaction://media"/>
            <a:extLst>
              <a:ext uri="{FF2B5EF4-FFF2-40B4-BE49-F238E27FC236}">
                <a16:creationId xmlns:a16="http://schemas.microsoft.com/office/drawing/2014/main" id="{65E33217-1106-5BF3-8DFC-0B6FE8455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8381" y="2050002"/>
            <a:ext cx="6555292" cy="3687352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1581163-2952-4B8D-FA5E-EF207693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63" y="2050002"/>
            <a:ext cx="10353762" cy="4431533"/>
          </a:xfrm>
        </p:spPr>
        <p:txBody>
          <a:bodyPr>
            <a:normAutofit/>
          </a:bodyPr>
          <a:lstStyle/>
          <a:p>
            <a:r>
              <a:rPr lang="fr-FR" sz="2000" dirty="0" err="1"/>
              <a:t>Timelapses</a:t>
            </a:r>
            <a:endParaRPr lang="fr-F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Vidéos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Youtube</a:t>
            </a:r>
            <a:r>
              <a:rPr lang="fr-FR" sz="1600" dirty="0"/>
              <a:t>…</a:t>
            </a:r>
          </a:p>
          <a:p>
            <a:pPr marL="457200" lvl="1" indent="0">
              <a:buNone/>
            </a:pPr>
            <a:endParaRPr lang="fr-FR" sz="1600" b="1" dirty="0"/>
          </a:p>
          <a:p>
            <a:r>
              <a:rPr lang="fr-FR" sz="2000" dirty="0"/>
              <a:t>Animations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La rétractation des feuilles et des pétales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Le changement de couleur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L'affaissement de la tige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Subjectivité de cette sélection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Quantitativement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Très souvent présents (Pas de calcul)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Qualitativement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Représentatifs</a:t>
            </a:r>
          </a:p>
          <a:p>
            <a:pPr marL="0" indent="0">
              <a:buNone/>
            </a:pPr>
            <a:endParaRPr lang="fr-FR" sz="2200" b="1" dirty="0"/>
          </a:p>
        </p:txBody>
      </p:sp>
    </p:spTree>
    <p:extLst>
      <p:ext uri="{BB962C8B-B14F-4D97-AF65-F5344CB8AC3E}">
        <p14:creationId xmlns:p14="http://schemas.microsoft.com/office/powerpoint/2010/main" val="371545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Protocole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242BB0B-1089-10F0-827D-F0FEBF9F6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Points à évaluer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L’importance de 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… chaque effet dans la représentation de la mort d’une plante.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… combinaisons de certains effets dans la représentation de la mort d’une plante.</a:t>
            </a:r>
            <a:endParaRPr lang="fr-FR" sz="1200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… coller à la réalité dans le déroulé d’une animation.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Méthodologie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Questionnaire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Avantages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Diffusable en ligne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Peu de temps à être actif (pour un maximum de résultats)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Résultats quantifiables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Inconvénients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i="1" dirty="0"/>
              <a:t>Trolls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Population touchée aléatoire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200" dirty="0"/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6B70B4-C1EB-CE6D-3FCC-C38BDF68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98" y="679714"/>
            <a:ext cx="3919264" cy="57253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E1C98D-2011-8B4C-4DDE-71D58BF7C628}"/>
              </a:ext>
            </a:extLst>
          </p:cNvPr>
          <p:cNvSpPr txBox="1"/>
          <p:nvPr/>
        </p:nvSpPr>
        <p:spPr>
          <a:xfrm>
            <a:off x="6444242" y="640506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Figure 2 : Page du questionnaire diffusé</a:t>
            </a:r>
          </a:p>
        </p:txBody>
      </p:sp>
    </p:spTree>
    <p:extLst>
      <p:ext uri="{BB962C8B-B14F-4D97-AF65-F5344CB8AC3E}">
        <p14:creationId xmlns:p14="http://schemas.microsoft.com/office/powerpoint/2010/main" val="4034809520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Protocole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242BB0B-1089-10F0-827D-F0FEBF9F6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Questionnaire</a:t>
            </a:r>
            <a:endParaRPr lang="fr-FR" dirty="0"/>
          </a:p>
          <a:p>
            <a:pPr lvl="1" indent="-342900">
              <a:buFont typeface="Wingdings" panose="020B0604020202020204" pitchFamily="34" charset="0"/>
              <a:buChar char="§"/>
            </a:pPr>
            <a:r>
              <a:rPr lang="fr-FR" sz="1600" dirty="0">
                <a:cs typeface="Calibri"/>
              </a:rPr>
              <a:t>Durée de 10 minutes</a:t>
            </a:r>
          </a:p>
          <a:p>
            <a:pPr lvl="1" indent="-342900">
              <a:buFont typeface="Wingdings" panose="020B0604020202020204" pitchFamily="34" charset="0"/>
              <a:buChar char="§"/>
            </a:pPr>
            <a:endParaRPr lang="fr-FR" sz="1600" dirty="0">
              <a:cs typeface="Calibri"/>
            </a:endParaRPr>
          </a:p>
          <a:p>
            <a:pPr marL="628650" lvl="1" indent="-285750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7 animations</a:t>
            </a:r>
          </a:p>
          <a:p>
            <a:pPr marL="1085850" lvl="2" indent="-285750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Mise en comparaison des résultats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endParaRPr lang="fr-FR" sz="1600" dirty="0">
              <a:cs typeface="Calibri"/>
            </a:endParaRPr>
          </a:p>
          <a:p>
            <a:pPr lvl="1" indent="-342900">
              <a:buFont typeface="Wingdings" panose="020B0604020202020204" pitchFamily="34" charset="0"/>
              <a:buChar char="§"/>
            </a:pPr>
            <a:r>
              <a:rPr lang="fr-FR" sz="1600" dirty="0">
                <a:cs typeface="Calibri"/>
              </a:rPr>
              <a:t>3 questions identiques pour chaque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Impression que la plante  meurt ?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Animation représentative de la mort ?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Points particuliers étranges ?</a:t>
            </a:r>
          </a:p>
          <a:p>
            <a:pPr lvl="2">
              <a:buFont typeface="Wingdings" pitchFamily="34"/>
              <a:buChar char="Ø"/>
            </a:pPr>
            <a:endParaRPr lang="fr-FR" sz="1200" dirty="0">
              <a:cs typeface="Calibri"/>
            </a:endParaRPr>
          </a:p>
          <a:p>
            <a:pPr lvl="1" indent="-342900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Analyse quantitative possible</a:t>
            </a:r>
          </a:p>
          <a:p>
            <a:pPr lvl="1" indent="-342900">
              <a:buFont typeface="Wingdings" pitchFamily="34"/>
              <a:buChar char="§"/>
            </a:pPr>
            <a:endParaRPr lang="fr-FR" sz="1600" dirty="0">
              <a:cs typeface="Calibri"/>
            </a:endParaRPr>
          </a:p>
          <a:p>
            <a:pPr lvl="1" indent="-342900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Dernière question optionnelle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Question qui laisse s'exprimer le testeur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Possibilités de prendre du recul sur la compréhension</a:t>
            </a:r>
          </a:p>
          <a:p>
            <a:pPr lvl="2">
              <a:buFont typeface="Wingdings" pitchFamily="34"/>
              <a:buChar char="Ø"/>
            </a:pPr>
            <a:endParaRPr lang="fr-FR" sz="1200" dirty="0">
              <a:cs typeface="Calibri"/>
            </a:endParaRPr>
          </a:p>
          <a:p>
            <a:pPr lvl="1" indent="-342900">
              <a:buFont typeface="Wingdings" pitchFamily="34"/>
              <a:buChar char="§"/>
            </a:pP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endParaRPr lang="fr-FR" sz="1200" dirty="0">
              <a:cs typeface="Calibri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fr-FR" sz="1200" dirty="0">
              <a:cs typeface="Calibri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E1C98D-2011-8B4C-4DDE-71D58BF7C628}"/>
              </a:ext>
            </a:extLst>
          </p:cNvPr>
          <p:cNvSpPr txBox="1"/>
          <p:nvPr/>
        </p:nvSpPr>
        <p:spPr>
          <a:xfrm>
            <a:off x="5529842" y="6090739"/>
            <a:ext cx="61040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dirty="0"/>
              <a:t>Figure 3 : Les trois questions posées aux testeurs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F35AD2F-5DCB-B953-0C7A-8A355F91F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936" y="1021620"/>
            <a:ext cx="5527832" cy="50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7730"/>
      </p:ext>
    </p:extLst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491</TotalTime>
  <Words>931</Words>
  <Application>Microsoft Office PowerPoint</Application>
  <PresentationFormat>Grand écran</PresentationFormat>
  <Paragraphs>274</Paragraphs>
  <Slides>19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Wingdings,Sans-Serif</vt:lpstr>
      <vt:lpstr>Thème Office</vt:lpstr>
      <vt:lpstr>Déterminer les effets visuels les plus pertinents pour représenter le sénescence de plantes générées procéduralement</vt:lpstr>
      <vt:lpstr>Présentation PowerPoint</vt:lpstr>
      <vt:lpstr>Rappels</vt:lpstr>
      <vt:lpstr>Présentation PowerPoint</vt:lpstr>
      <vt:lpstr>Sujet et définitions</vt:lpstr>
      <vt:lpstr>Etat de l’art</vt:lpstr>
      <vt:lpstr>Choix des effets</vt:lpstr>
      <vt:lpstr>Protocole</vt:lpstr>
      <vt:lpstr>Protocole</vt:lpstr>
      <vt:lpstr>Protocole</vt:lpstr>
      <vt:lpstr>Protocole</vt:lpstr>
      <vt:lpstr>Solutions envisagées</vt:lpstr>
      <vt:lpstr>Solutions envisagées</vt:lpstr>
      <vt:lpstr>Présentation PowerPoint</vt:lpstr>
      <vt:lpstr>Etude et analyse</vt:lpstr>
      <vt:lpstr>Biais</vt:lpstr>
      <vt:lpstr>Présentation PowerPoint</vt:lpstr>
      <vt:lpstr>Conclusion et perspectives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Billaud</dc:creator>
  <cp:lastModifiedBy>Pierre Billaud</cp:lastModifiedBy>
  <cp:revision>436</cp:revision>
  <dcterms:created xsi:type="dcterms:W3CDTF">2022-12-09T09:03:38Z</dcterms:created>
  <dcterms:modified xsi:type="dcterms:W3CDTF">2022-12-13T09:36:26Z</dcterms:modified>
</cp:coreProperties>
</file>